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1" r:id="rId4"/>
    <p:sldId id="258" r:id="rId5"/>
    <p:sldId id="262" r:id="rId6"/>
    <p:sldId id="260" r:id="rId7"/>
    <p:sldId id="257" r:id="rId8"/>
    <p:sldId id="264" r:id="rId9"/>
    <p:sldId id="263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73"/>
    <p:restoredTop sz="94694"/>
  </p:normalViewPr>
  <p:slideViewPr>
    <p:cSldViewPr snapToGrid="0" snapToObjects="1">
      <p:cViewPr>
        <p:scale>
          <a:sx n="110" d="100"/>
          <a:sy n="110" d="100"/>
        </p:scale>
        <p:origin x="604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69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1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16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1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66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270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27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96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12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62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29279-D72A-874B-813B-2FF31BCEC4D3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95FE6-7188-F941-8C4F-AD4B7A6EF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0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2.png"/><Relationship Id="rId7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4705D3-4AE2-F64D-B2CD-A2C1513B3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2277" y="1477535"/>
            <a:ext cx="3175000" cy="9525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8DA1AA8-AA33-EB4A-BB2E-962A3734CEED}"/>
              </a:ext>
            </a:extLst>
          </p:cNvPr>
          <p:cNvSpPr txBox="1"/>
          <p:nvPr/>
        </p:nvSpPr>
        <p:spPr>
          <a:xfrm rot="16200000">
            <a:off x="-2987408" y="6434480"/>
            <a:ext cx="62111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Gene expression</a:t>
            </a:r>
          </a:p>
        </p:txBody>
      </p:sp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6DB5A5-17E7-7545-B0B0-A3F65774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44" y="1479994"/>
            <a:ext cx="3175000" cy="9525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0ACC9B-2225-A547-ABE1-2B38325B9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515101" y="1409576"/>
            <a:ext cx="3175000" cy="952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71BF7C-40D0-A744-8474-A2DAC7DD4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926" y="1493635"/>
            <a:ext cx="3175000" cy="952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E50F33-2DFE-1B4A-BBFB-D54DD18022D2}"/>
              </a:ext>
            </a:extLst>
          </p:cNvPr>
          <p:cNvSpPr txBox="1"/>
          <p:nvPr/>
        </p:nvSpPr>
        <p:spPr>
          <a:xfrm>
            <a:off x="1177864" y="903514"/>
            <a:ext cx="1499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FADS1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7DB862-949B-B64C-9ED1-797C36149F76}"/>
              </a:ext>
            </a:extLst>
          </p:cNvPr>
          <p:cNvSpPr txBox="1"/>
          <p:nvPr/>
        </p:nvSpPr>
        <p:spPr>
          <a:xfrm>
            <a:off x="4237546" y="903514"/>
            <a:ext cx="1499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FADS2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3AE153-52BB-BA43-90AE-C3BD1AE7CCA2}"/>
              </a:ext>
            </a:extLst>
          </p:cNvPr>
          <p:cNvSpPr/>
          <p:nvPr/>
        </p:nvSpPr>
        <p:spPr>
          <a:xfrm>
            <a:off x="308429" y="1493635"/>
            <a:ext cx="6350000" cy="20115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25B246-E53C-5A4F-95BF-0955EC4180A2}"/>
              </a:ext>
            </a:extLst>
          </p:cNvPr>
          <p:cNvSpPr txBox="1"/>
          <p:nvPr/>
        </p:nvSpPr>
        <p:spPr>
          <a:xfrm rot="16200000">
            <a:off x="-1036906" y="2216748"/>
            <a:ext cx="2289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Enzyme 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4D29C0-4F10-0147-A835-149B86177409}"/>
              </a:ext>
            </a:extLst>
          </p:cNvPr>
          <p:cNvSpPr/>
          <p:nvPr/>
        </p:nvSpPr>
        <p:spPr>
          <a:xfrm>
            <a:off x="308429" y="3581400"/>
            <a:ext cx="6350000" cy="6204857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A8479869-B94A-8942-9BF3-8F6895A466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603684"/>
              </p:ext>
            </p:extLst>
          </p:nvPr>
        </p:nvGraphicFramePr>
        <p:xfrm>
          <a:off x="7971971" y="9282704"/>
          <a:ext cx="6609183" cy="1735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7" imgW="8267700" imgH="2171700" progId="Excel.Sheet.12">
                  <p:embed/>
                </p:oleObj>
              </mc:Choice>
              <mc:Fallback>
                <p:oleObj name="Worksheet" r:id="rId7" imgW="8267700" imgH="2171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71971" y="9282704"/>
                        <a:ext cx="6609183" cy="1735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2B0295A8-176D-C146-89EC-6EF14F2E5B2F}"/>
              </a:ext>
            </a:extLst>
          </p:cNvPr>
          <p:cNvSpPr/>
          <p:nvPr/>
        </p:nvSpPr>
        <p:spPr>
          <a:xfrm>
            <a:off x="608151" y="11080457"/>
            <a:ext cx="124996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Three groups:</a:t>
            </a:r>
          </a:p>
          <a:p>
            <a:r>
              <a:rPr lang="en-US" dirty="0"/>
              <a:t>1. rs968567/rs61896141 (r2=0.981) – function variant in FADS2 promoter</a:t>
            </a:r>
          </a:p>
          <a:p>
            <a:r>
              <a:rPr lang="en-US" dirty="0"/>
              <a:t>2. rs174550, rs174549, rs174553, rs174564, rs99780, rs174560 (r2≥0.74) – enhancer residing between FADS1 and FADS2 promoters</a:t>
            </a:r>
          </a:p>
          <a:p>
            <a:r>
              <a:rPr lang="en-US" dirty="0"/>
              <a:t>3. rs2727271 – unknown mechanism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161050-BE81-AA42-A0D6-963D1029C572}"/>
              </a:ext>
            </a:extLst>
          </p:cNvPr>
          <p:cNvSpPr txBox="1"/>
          <p:nvPr/>
        </p:nvSpPr>
        <p:spPr>
          <a:xfrm>
            <a:off x="-141445" y="-299354"/>
            <a:ext cx="7086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Association of 1296 SNPs with markers of FADS1 and FADS2 at the FADS gene cluster on chromosome 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2A1E8C-0F7D-5547-9C8F-664FE8D6EFD5}"/>
              </a:ext>
            </a:extLst>
          </p:cNvPr>
          <p:cNvSpPr txBox="1"/>
          <p:nvPr/>
        </p:nvSpPr>
        <p:spPr>
          <a:xfrm>
            <a:off x="5063157" y="4004072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rs968567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A5EA4C-1D55-3642-AB4D-CA3F9F33EDEE}"/>
              </a:ext>
            </a:extLst>
          </p:cNvPr>
          <p:cNvSpPr txBox="1"/>
          <p:nvPr/>
        </p:nvSpPr>
        <p:spPr>
          <a:xfrm>
            <a:off x="5063157" y="5228888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rs968567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9F8253-A4A0-3C46-BE7A-E414931601E8}"/>
              </a:ext>
            </a:extLst>
          </p:cNvPr>
          <p:cNvSpPr txBox="1"/>
          <p:nvPr/>
        </p:nvSpPr>
        <p:spPr>
          <a:xfrm>
            <a:off x="5050438" y="9013168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rs968567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FBCA5E-B01B-854A-9ABB-804A7DC2D1C5}"/>
              </a:ext>
            </a:extLst>
          </p:cNvPr>
          <p:cNvSpPr txBox="1"/>
          <p:nvPr/>
        </p:nvSpPr>
        <p:spPr>
          <a:xfrm>
            <a:off x="5050438" y="7788352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rs968567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198408-7D72-FF45-ACFD-0373B6EFD58A}"/>
              </a:ext>
            </a:extLst>
          </p:cNvPr>
          <p:cNvSpPr txBox="1"/>
          <p:nvPr/>
        </p:nvSpPr>
        <p:spPr>
          <a:xfrm>
            <a:off x="1883064" y="7788351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rs968567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EFA524-EAE8-024B-9D91-CDF6A3F1B406}"/>
              </a:ext>
            </a:extLst>
          </p:cNvPr>
          <p:cNvSpPr txBox="1"/>
          <p:nvPr/>
        </p:nvSpPr>
        <p:spPr>
          <a:xfrm>
            <a:off x="1893224" y="9016797"/>
            <a:ext cx="52129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rs968567</a:t>
            </a:r>
          </a:p>
        </p:txBody>
      </p:sp>
    </p:spTree>
    <p:extLst>
      <p:ext uri="{BB962C8B-B14F-4D97-AF65-F5344CB8AC3E}">
        <p14:creationId xmlns:p14="http://schemas.microsoft.com/office/powerpoint/2010/main" val="580026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4B3EF04-9CA5-6946-820F-17837B4B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2818"/>
            <a:ext cx="7048983" cy="887589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79DF0B-7273-1E43-8927-DACB8930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090" y="513761"/>
            <a:ext cx="1946910" cy="10401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8E136E-5CD3-1A47-BDF8-629001EC9A20}"/>
              </a:ext>
            </a:extLst>
          </p:cNvPr>
          <p:cNvSpPr txBox="1"/>
          <p:nvPr/>
        </p:nvSpPr>
        <p:spPr>
          <a:xfrm>
            <a:off x="1250065" y="-341180"/>
            <a:ext cx="53475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(95% CI) per 1-SD higher </a:t>
            </a:r>
          </a:p>
          <a:p>
            <a:pPr algn="ctr"/>
            <a:r>
              <a:rPr lang="en-US" sz="1500" dirty="0"/>
              <a:t>genetically elevated enzyme activity</a:t>
            </a:r>
          </a:p>
        </p:txBody>
      </p:sp>
    </p:spTree>
    <p:extLst>
      <p:ext uri="{BB962C8B-B14F-4D97-AF65-F5344CB8AC3E}">
        <p14:creationId xmlns:p14="http://schemas.microsoft.com/office/powerpoint/2010/main" val="364698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C244F9D-EF5A-9B43-9F0A-BD828749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410"/>
            <a:ext cx="6990350" cy="8732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0C2F5-989B-9C44-94CA-BD2E6B299646}"/>
              </a:ext>
            </a:extLst>
          </p:cNvPr>
          <p:cNvSpPr txBox="1"/>
          <p:nvPr/>
        </p:nvSpPr>
        <p:spPr>
          <a:xfrm>
            <a:off x="1875099" y="1436871"/>
            <a:ext cx="4606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OR (95% CI) per 1-SD higher </a:t>
            </a:r>
          </a:p>
          <a:p>
            <a:pPr algn="ctr"/>
            <a:r>
              <a:rPr lang="en-US" sz="1500" dirty="0"/>
              <a:t>genetically elevated FADS1 activity</a:t>
            </a:r>
          </a:p>
        </p:txBody>
      </p:sp>
    </p:spTree>
    <p:extLst>
      <p:ext uri="{BB962C8B-B14F-4D97-AF65-F5344CB8AC3E}">
        <p14:creationId xmlns:p14="http://schemas.microsoft.com/office/powerpoint/2010/main" val="3417585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017965-596D-7E44-BF9A-FDA173247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95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37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08C485-273E-7E49-9A35-AAC0EA0C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635" y="1783960"/>
            <a:ext cx="6400800" cy="640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A45A1-434F-D644-9C9E-22A7C856A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27445" y="1783960"/>
            <a:ext cx="6400800" cy="640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090FC-17B6-AA4C-8303-ACE8F8EA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02" y="1298293"/>
            <a:ext cx="6400800" cy="6400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255FF8-1EA0-C54C-B3D2-9FEE08367EAA}"/>
              </a:ext>
            </a:extLst>
          </p:cNvPr>
          <p:cNvSpPr txBox="1"/>
          <p:nvPr/>
        </p:nvSpPr>
        <p:spPr>
          <a:xfrm>
            <a:off x="2488557" y="1067460"/>
            <a:ext cx="40482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Odds ratio (95% CI) per 1-SD higher genetically elevated FADS1 activity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1867A9-071D-FB41-864A-0134A8C6C422}"/>
              </a:ext>
            </a:extLst>
          </p:cNvPr>
          <p:cNvSpPr txBox="1"/>
          <p:nvPr/>
        </p:nvSpPr>
        <p:spPr>
          <a:xfrm>
            <a:off x="-266218" y="1159793"/>
            <a:ext cx="2037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Consortium/study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00BF7E-EDE3-A842-9B40-1C73043C87D5}"/>
              </a:ext>
            </a:extLst>
          </p:cNvPr>
          <p:cNvSpPr txBox="1"/>
          <p:nvPr/>
        </p:nvSpPr>
        <p:spPr>
          <a:xfrm>
            <a:off x="1111170" y="1067459"/>
            <a:ext cx="20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No. of</a:t>
            </a:r>
          </a:p>
          <a:p>
            <a:pPr algn="ctr"/>
            <a:r>
              <a:rPr lang="en-US" sz="1200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223725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4CF033-1E41-4C46-B25E-6AF6988A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95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79758B-0B5A-7548-A934-341166BF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95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2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78DBFD-8E3C-F84C-BD9A-15A215141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57" y="2521352"/>
            <a:ext cx="6400800" cy="640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E185B4-AF39-B34F-9361-280132B83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37476" y="2521352"/>
            <a:ext cx="6400800" cy="6400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4A5AE-9FD4-2343-924E-63402C02A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6140" y="2363165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7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438862-155A-1D46-9E30-051058D4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338" y="0"/>
            <a:ext cx="2371984" cy="12192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C95899-8BB9-BA45-9E60-CD1A4374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54" y="0"/>
            <a:ext cx="2371984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3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41669B4-EA30-D34E-85CD-EAADB99C7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5" y="368889"/>
            <a:ext cx="3449155" cy="2264896"/>
          </a:xfrm>
          <a:prstGeom prst="rect">
            <a:avLst/>
          </a:prstGeom>
        </p:spPr>
      </p:pic>
      <p:pic>
        <p:nvPicPr>
          <p:cNvPr id="15" name="Picture 1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4DBB0D4-E6BE-7247-9B12-EFBB00F4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775" y="353384"/>
            <a:ext cx="3414307" cy="235469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87C5B6-430B-2D48-A9D9-842DB876B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0803" y="1154517"/>
            <a:ext cx="2264129" cy="6792387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A42A62-CBFB-484F-9388-8F8A9F36EA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93" y="2729605"/>
            <a:ext cx="2757187" cy="13603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4198FC-FFBA-8649-B695-23AFDF48A0F5}"/>
              </a:ext>
            </a:extLst>
          </p:cNvPr>
          <p:cNvSpPr txBox="1"/>
          <p:nvPr/>
        </p:nvSpPr>
        <p:spPr>
          <a:xfrm rot="16200000">
            <a:off x="-709667" y="1939728"/>
            <a:ext cx="136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Adjusted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EF5A83-5CC5-0D4A-85A1-B6C2855A061D}"/>
              </a:ext>
            </a:extLst>
          </p:cNvPr>
          <p:cNvSpPr txBox="1"/>
          <p:nvPr/>
        </p:nvSpPr>
        <p:spPr>
          <a:xfrm rot="16200000">
            <a:off x="-709058" y="761447"/>
            <a:ext cx="1369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Unadjusted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79C4D6-AB64-C541-85A9-F7A0AE94E10A}"/>
              </a:ext>
            </a:extLst>
          </p:cNvPr>
          <p:cNvSpPr/>
          <p:nvPr/>
        </p:nvSpPr>
        <p:spPr>
          <a:xfrm>
            <a:off x="110641" y="389823"/>
            <a:ext cx="6711366" cy="11125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F8A9F4-6921-564D-B8D9-4FB63334D7E7}"/>
              </a:ext>
            </a:extLst>
          </p:cNvPr>
          <p:cNvSpPr txBox="1"/>
          <p:nvPr/>
        </p:nvSpPr>
        <p:spPr>
          <a:xfrm>
            <a:off x="717210" y="-70281"/>
            <a:ext cx="19284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FADS1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F8A46-C4BC-8C4D-A782-67EA871E60E4}"/>
              </a:ext>
            </a:extLst>
          </p:cNvPr>
          <p:cNvSpPr txBox="1"/>
          <p:nvPr/>
        </p:nvSpPr>
        <p:spPr>
          <a:xfrm>
            <a:off x="3971738" y="-74119"/>
            <a:ext cx="20849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FADS2</a:t>
            </a:r>
          </a:p>
        </p:txBody>
      </p:sp>
      <p:pic>
        <p:nvPicPr>
          <p:cNvPr id="27" name="Picture 2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2E8CDDB-FC06-1B46-8843-DBDD0EA1A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5" y="6517181"/>
            <a:ext cx="2264129" cy="6792387"/>
          </a:xfrm>
          <a:prstGeom prst="rect">
            <a:avLst/>
          </a:prstGeom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D268C5-717F-3D48-8EDD-363178DA4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7394" y="2726661"/>
            <a:ext cx="2735068" cy="13494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1A92CF1-A601-1A47-8EEA-88B15A7DD972}"/>
              </a:ext>
            </a:extLst>
          </p:cNvPr>
          <p:cNvSpPr/>
          <p:nvPr/>
        </p:nvSpPr>
        <p:spPr>
          <a:xfrm>
            <a:off x="110641" y="1568103"/>
            <a:ext cx="6711366" cy="1112581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44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3B3538-EE9B-7848-892B-7EA1BFBFF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" y="1004122"/>
            <a:ext cx="3175000" cy="67945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F34256-B7FA-1041-AEA8-60BA4ADF0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854" y="1010261"/>
            <a:ext cx="3175000" cy="6794500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8BB83D4-72F4-F24D-8585-E4FB6E60E7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85" y="1020421"/>
            <a:ext cx="3175000" cy="952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2FA329-E2AA-A64C-99D8-F0B7734AD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729" y="-698500"/>
            <a:ext cx="3175000" cy="67945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E772F9-01F2-C74F-82C0-EBD67C37B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58650" y="1020421"/>
            <a:ext cx="3175000" cy="67945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085CF-BC84-EF43-AEE0-9359852BE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67048" y="1020421"/>
            <a:ext cx="3175000" cy="679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B35F7D-F8E9-A342-A710-4256E4372486}"/>
              </a:ext>
            </a:extLst>
          </p:cNvPr>
          <p:cNvSpPr txBox="1"/>
          <p:nvPr/>
        </p:nvSpPr>
        <p:spPr>
          <a:xfrm>
            <a:off x="911792" y="562138"/>
            <a:ext cx="13513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ELOVL2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5B2E4D-B8A1-5C4E-AE6E-25B14C08A7CB}"/>
              </a:ext>
            </a:extLst>
          </p:cNvPr>
          <p:cNvSpPr txBox="1"/>
          <p:nvPr/>
        </p:nvSpPr>
        <p:spPr>
          <a:xfrm>
            <a:off x="4364214" y="570556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845AE9-D7AA-5D45-B670-D82AC22651E6}"/>
              </a:ext>
            </a:extLst>
          </p:cNvPr>
          <p:cNvSpPr txBox="1"/>
          <p:nvPr/>
        </p:nvSpPr>
        <p:spPr>
          <a:xfrm rot="16200000">
            <a:off x="-1278758" y="1802611"/>
            <a:ext cx="20278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Enzyme activity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6535BF-C05C-1D40-92B4-5ABFD2ABEB3C}"/>
              </a:ext>
            </a:extLst>
          </p:cNvPr>
          <p:cNvSpPr txBox="1"/>
          <p:nvPr/>
        </p:nvSpPr>
        <p:spPr>
          <a:xfrm rot="16200000">
            <a:off x="-2053519" y="4748749"/>
            <a:ext cx="35773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Gene expression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C3837C-4FF6-0143-AA73-4E6603938532}"/>
              </a:ext>
            </a:extLst>
          </p:cNvPr>
          <p:cNvSpPr/>
          <p:nvPr/>
        </p:nvSpPr>
        <p:spPr>
          <a:xfrm>
            <a:off x="32084" y="1020421"/>
            <a:ext cx="3128708" cy="20115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EBF113-1D52-BC4A-B21A-E0E83776277F}"/>
              </a:ext>
            </a:extLst>
          </p:cNvPr>
          <p:cNvSpPr/>
          <p:nvPr/>
        </p:nvSpPr>
        <p:spPr>
          <a:xfrm>
            <a:off x="32084" y="3108187"/>
            <a:ext cx="3128708" cy="36447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D4D92-199B-664D-9D38-6815DDA46C46}"/>
              </a:ext>
            </a:extLst>
          </p:cNvPr>
          <p:cNvSpPr/>
          <p:nvPr/>
        </p:nvSpPr>
        <p:spPr>
          <a:xfrm>
            <a:off x="3240793" y="1020421"/>
            <a:ext cx="3128708" cy="20115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D0C701-AB60-7341-9F18-FE6EC53D8E15}"/>
              </a:ext>
            </a:extLst>
          </p:cNvPr>
          <p:cNvSpPr/>
          <p:nvPr/>
        </p:nvSpPr>
        <p:spPr>
          <a:xfrm>
            <a:off x="3240793" y="3108187"/>
            <a:ext cx="3128708" cy="3644701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86682A-502A-0A4B-A821-6C42DFCA8C7F}"/>
              </a:ext>
            </a:extLst>
          </p:cNvPr>
          <p:cNvSpPr/>
          <p:nvPr/>
        </p:nvSpPr>
        <p:spPr>
          <a:xfrm>
            <a:off x="164016" y="8297918"/>
            <a:ext cx="3018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rs3798713/rs3734398 r2=0.96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1C7EC773-3A27-184E-AFAD-44A2D5A25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079443"/>
              </p:ext>
            </p:extLst>
          </p:nvPr>
        </p:nvGraphicFramePr>
        <p:xfrm>
          <a:off x="-1849692" y="7798622"/>
          <a:ext cx="4953000" cy="16622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1132256538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473488172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4213269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1271287626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24318443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887213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RS_number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rs9393822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rs8523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rs3734398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rs2236212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rs3798713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5427002"/>
                  </a:ext>
                </a:extLst>
              </a:tr>
              <a:tr h="60629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rs9393822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0.403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0.363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0.343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392139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rs8523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0.403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0.884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0.865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0.856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86845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rs3734398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0.363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0.884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0.97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7784498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rs2236212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0.343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0.865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0.97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30714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rs3798713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0.339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0.856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0.96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effectLst/>
                        </a:rPr>
                        <a:t>0.99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effectLst/>
                        </a:rPr>
                        <a:t>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9532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011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9CFE83-570E-F14C-88A2-DDA0E256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36756" y="226596"/>
            <a:ext cx="3175000" cy="952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CFB2D5-27AC-DA4D-9CCA-7972C47F0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13" y="455196"/>
            <a:ext cx="3175000" cy="9525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45F6E-A96A-D546-A3B2-C1F3C7F93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613" y="455196"/>
            <a:ext cx="3175000" cy="9525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2AA711-2458-7845-BBE2-49BBF7443062}"/>
              </a:ext>
            </a:extLst>
          </p:cNvPr>
          <p:cNvSpPr txBox="1"/>
          <p:nvPr/>
        </p:nvSpPr>
        <p:spPr>
          <a:xfrm rot="16200000">
            <a:off x="-3402483" y="5015761"/>
            <a:ext cx="703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Gene 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A67E36-C47E-B040-AA36-5E0307362829}"/>
              </a:ext>
            </a:extLst>
          </p:cNvPr>
          <p:cNvSpPr txBox="1"/>
          <p:nvPr/>
        </p:nvSpPr>
        <p:spPr>
          <a:xfrm>
            <a:off x="1349880" y="89797"/>
            <a:ext cx="10066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FADS1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45D81-DB6F-E14C-B86D-42BC4EC55713}"/>
              </a:ext>
            </a:extLst>
          </p:cNvPr>
          <p:cNvSpPr txBox="1"/>
          <p:nvPr/>
        </p:nvSpPr>
        <p:spPr>
          <a:xfrm>
            <a:off x="4542938" y="101909"/>
            <a:ext cx="100662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FADS2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8030EF-E2FE-BA4A-B9F5-3DD87A9E55AA}"/>
              </a:ext>
            </a:extLst>
          </p:cNvPr>
          <p:cNvSpPr/>
          <p:nvPr/>
        </p:nvSpPr>
        <p:spPr>
          <a:xfrm>
            <a:off x="308429" y="479217"/>
            <a:ext cx="6350000" cy="113276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07676F-EB23-5046-BBC5-9C8DEFBB03D2}"/>
              </a:ext>
            </a:extLst>
          </p:cNvPr>
          <p:cNvSpPr txBox="1"/>
          <p:nvPr/>
        </p:nvSpPr>
        <p:spPr>
          <a:xfrm rot="16200000">
            <a:off x="-465002" y="895092"/>
            <a:ext cx="1156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Enzyme activity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8BED77-8496-5B42-BE05-3E926E4FD2DB}"/>
              </a:ext>
            </a:extLst>
          </p:cNvPr>
          <p:cNvSpPr/>
          <p:nvPr/>
        </p:nvSpPr>
        <p:spPr>
          <a:xfrm>
            <a:off x="308429" y="1636005"/>
            <a:ext cx="6350000" cy="7036510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6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9F321B-2F0D-CE4F-BCC1-BB09F5A8E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478" y="673100"/>
            <a:ext cx="3784600" cy="113538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2C587B-67C0-CB4D-ACA0-D2FE0DD57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362" y="248261"/>
            <a:ext cx="3175000" cy="6794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FC613A-AD8C-8C4A-9B2E-52EE6A2D33BD}"/>
              </a:ext>
            </a:extLst>
          </p:cNvPr>
          <p:cNvSpPr txBox="1"/>
          <p:nvPr/>
        </p:nvSpPr>
        <p:spPr>
          <a:xfrm>
            <a:off x="2625575" y="165100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SCD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EA30C3-A60E-F043-95CD-0DC17F3EC12D}"/>
              </a:ext>
            </a:extLst>
          </p:cNvPr>
          <p:cNvSpPr txBox="1"/>
          <p:nvPr/>
        </p:nvSpPr>
        <p:spPr>
          <a:xfrm rot="16200000">
            <a:off x="507449" y="1187581"/>
            <a:ext cx="12418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Enzyme activity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2A5CFD-FEB5-544F-A16B-F9584485B84F}"/>
              </a:ext>
            </a:extLst>
          </p:cNvPr>
          <p:cNvSpPr txBox="1"/>
          <p:nvPr/>
        </p:nvSpPr>
        <p:spPr>
          <a:xfrm rot="16200000">
            <a:off x="-2972904" y="6069352"/>
            <a:ext cx="82025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Gene expression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0BB09D-03A1-4C4A-B905-522F2ED013D2}"/>
              </a:ext>
            </a:extLst>
          </p:cNvPr>
          <p:cNvSpPr/>
          <p:nvPr/>
        </p:nvSpPr>
        <p:spPr>
          <a:xfrm>
            <a:off x="1284477" y="633344"/>
            <a:ext cx="3683763" cy="14097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C279-8593-0848-8810-1A4F9B66D106}"/>
              </a:ext>
            </a:extLst>
          </p:cNvPr>
          <p:cNvSpPr/>
          <p:nvPr/>
        </p:nvSpPr>
        <p:spPr>
          <a:xfrm>
            <a:off x="1284476" y="2114274"/>
            <a:ext cx="3683762" cy="8319029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43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657F66-D7C8-5946-9D2A-1B5D04795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713" y="3104059"/>
            <a:ext cx="3175000" cy="317500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AAA31B1D-E286-BB40-A98B-653B3C0C6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0" y="3095917"/>
            <a:ext cx="3175000" cy="3175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31250-BC43-3145-B74C-291CE114B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721" y="1175845"/>
            <a:ext cx="3175000" cy="9525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E72EB5-4D5E-6745-AA03-B8A04D2BA5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20" y="4786588"/>
            <a:ext cx="3175000" cy="3175000"/>
          </a:xfrm>
          <a:prstGeom prst="rect">
            <a:avLst/>
          </a:pr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83AE5825-0205-0143-AD1C-DA1EF6692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9278" y="2842522"/>
            <a:ext cx="3175000" cy="31750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97EC9-EB18-034E-94B4-DF33984A6C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8195395"/>
            <a:ext cx="3175000" cy="3175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A6FF8A-0559-2642-8BE4-52E85AE8B1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0933" y="4789243"/>
            <a:ext cx="3175000" cy="3175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DFFD716-E2EE-814A-91F6-EF83E4FE3B07}"/>
              </a:ext>
            </a:extLst>
          </p:cNvPr>
          <p:cNvSpPr/>
          <p:nvPr/>
        </p:nvSpPr>
        <p:spPr>
          <a:xfrm>
            <a:off x="1161137" y="2756999"/>
            <a:ext cx="1052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rs603424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5F44A-A5E3-A949-A244-85E252B0B79E}"/>
              </a:ext>
            </a:extLst>
          </p:cNvPr>
          <p:cNvSpPr/>
          <p:nvPr/>
        </p:nvSpPr>
        <p:spPr>
          <a:xfrm rot="16200000">
            <a:off x="-759177" y="3718323"/>
            <a:ext cx="1682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Europeans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3B3647-C9A3-8744-9F21-4E6E1FF45DE8}"/>
              </a:ext>
            </a:extLst>
          </p:cNvPr>
          <p:cNvSpPr/>
          <p:nvPr/>
        </p:nvSpPr>
        <p:spPr>
          <a:xfrm rot="16200000">
            <a:off x="-759179" y="5470911"/>
            <a:ext cx="1682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East Asians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64D735-349B-314F-85FA-7395BE5928F9}"/>
              </a:ext>
            </a:extLst>
          </p:cNvPr>
          <p:cNvSpPr/>
          <p:nvPr/>
        </p:nvSpPr>
        <p:spPr>
          <a:xfrm>
            <a:off x="4442320" y="2743855"/>
            <a:ext cx="116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rs6584379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B159EE-AC6B-CF41-AC57-ACA26C8A9AB2}"/>
              </a:ext>
            </a:extLst>
          </p:cNvPr>
          <p:cNvSpPr/>
          <p:nvPr/>
        </p:nvSpPr>
        <p:spPr>
          <a:xfrm>
            <a:off x="207485" y="3092231"/>
            <a:ext cx="6337646" cy="17009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027242-7E32-294D-A423-CB514982DE14}"/>
              </a:ext>
            </a:extLst>
          </p:cNvPr>
          <p:cNvSpPr/>
          <p:nvPr/>
        </p:nvSpPr>
        <p:spPr>
          <a:xfrm>
            <a:off x="210495" y="4814312"/>
            <a:ext cx="6337646" cy="170091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768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A661B87C-FC64-1847-B1B6-5ECF326FE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3089" y="795416"/>
            <a:ext cx="3175000" cy="9525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05DA14-CF7F-3A45-B8B3-C3A67E613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689090"/>
            <a:ext cx="3175000" cy="8153400"/>
          </a:xfrm>
          <a:prstGeom prst="rect">
            <a:avLst/>
          </a:prstGeom>
        </p:spPr>
      </p:pic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6BBD220-A93F-424D-9D25-6E4D7BD0A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64" y="689090"/>
            <a:ext cx="3175000" cy="815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EC11FB-576F-5F41-B167-1337D27CB9B5}"/>
              </a:ext>
            </a:extLst>
          </p:cNvPr>
          <p:cNvSpPr txBox="1"/>
          <p:nvPr/>
        </p:nvSpPr>
        <p:spPr>
          <a:xfrm>
            <a:off x="1749729" y="218555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SCD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F076B4-1BAB-0F49-B005-FEA0FF92E28D}"/>
              </a:ext>
            </a:extLst>
          </p:cNvPr>
          <p:cNvSpPr txBox="1"/>
          <p:nvPr/>
        </p:nvSpPr>
        <p:spPr>
          <a:xfrm rot="16200000">
            <a:off x="-244308" y="1003142"/>
            <a:ext cx="12871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Enzyme activity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DBDE78-C9EA-174A-92B6-E6A1A5E86F42}"/>
              </a:ext>
            </a:extLst>
          </p:cNvPr>
          <p:cNvSpPr txBox="1"/>
          <p:nvPr/>
        </p:nvSpPr>
        <p:spPr>
          <a:xfrm rot="16200000">
            <a:off x="-3167753" y="5176938"/>
            <a:ext cx="71627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Gene expression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7D0AC-9C75-7847-99BA-530EE8590613}"/>
              </a:ext>
            </a:extLst>
          </p:cNvPr>
          <p:cNvSpPr/>
          <p:nvPr/>
        </p:nvSpPr>
        <p:spPr>
          <a:xfrm>
            <a:off x="511528" y="648572"/>
            <a:ext cx="6261232" cy="10312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C32EEE-8BA5-9044-A0D3-2FEBCC8C7083}"/>
              </a:ext>
            </a:extLst>
          </p:cNvPr>
          <p:cNvSpPr/>
          <p:nvPr/>
        </p:nvSpPr>
        <p:spPr>
          <a:xfrm>
            <a:off x="511528" y="1747177"/>
            <a:ext cx="6261232" cy="6058218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3898E-9EB3-BC4F-A9CB-F8E2DBEDD769}"/>
              </a:ext>
            </a:extLst>
          </p:cNvPr>
          <p:cNvSpPr txBox="1"/>
          <p:nvPr/>
        </p:nvSpPr>
        <p:spPr>
          <a:xfrm>
            <a:off x="4674857" y="212314"/>
            <a:ext cx="135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SEC31B</a:t>
            </a:r>
          </a:p>
        </p:txBody>
      </p:sp>
    </p:spTree>
    <p:extLst>
      <p:ext uri="{BB962C8B-B14F-4D97-AF65-F5344CB8AC3E}">
        <p14:creationId xmlns:p14="http://schemas.microsoft.com/office/powerpoint/2010/main" val="1658998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687977-6D92-734E-A3D4-AED410723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5" y="796745"/>
            <a:ext cx="3175000" cy="9525000"/>
          </a:xfrm>
          <a:prstGeom prst="rect">
            <a:avLst/>
          </a:prstGeom>
        </p:spPr>
      </p:pic>
      <p:pic>
        <p:nvPicPr>
          <p:cNvPr id="23" name="Picture 2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40AF79-C4C5-6E43-A0D4-AA9118BE9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174" y="796745"/>
            <a:ext cx="3175000" cy="9525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EED4D2-0787-4B49-A8DF-F8E79A495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058" y="0"/>
            <a:ext cx="228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3B057B-2B77-2D44-9329-2A7C375D6861}"/>
              </a:ext>
            </a:extLst>
          </p:cNvPr>
          <p:cNvSpPr txBox="1"/>
          <p:nvPr/>
        </p:nvSpPr>
        <p:spPr>
          <a:xfrm>
            <a:off x="5563695" y="-302534"/>
            <a:ext cx="1695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SEC31B gene expression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7F6023-3AB6-924B-A4E0-FA232556B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81423" y="470192"/>
            <a:ext cx="2668482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86413-B255-024F-82C8-A21E002E2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60779" y="765467"/>
            <a:ext cx="3784600" cy="11353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14AED9-1175-AB49-B671-190ECAA78CD8}"/>
              </a:ext>
            </a:extLst>
          </p:cNvPr>
          <p:cNvSpPr txBox="1"/>
          <p:nvPr/>
        </p:nvSpPr>
        <p:spPr>
          <a:xfrm>
            <a:off x="1749729" y="353161"/>
            <a:ext cx="8034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SCD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AACEC2-281B-4C48-B510-7EDA38E56DDC}"/>
              </a:ext>
            </a:extLst>
          </p:cNvPr>
          <p:cNvSpPr txBox="1"/>
          <p:nvPr/>
        </p:nvSpPr>
        <p:spPr>
          <a:xfrm rot="16200000">
            <a:off x="-474725" y="1279948"/>
            <a:ext cx="12418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Enzyme activity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E490E7-655B-3748-8ABC-774B4E3244E5}"/>
              </a:ext>
            </a:extLst>
          </p:cNvPr>
          <p:cNvSpPr txBox="1"/>
          <p:nvPr/>
        </p:nvSpPr>
        <p:spPr>
          <a:xfrm rot="16200000">
            <a:off x="-3955078" y="6161719"/>
            <a:ext cx="820254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/>
              <a:t>Gene expression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7D2FBF-112C-9F43-9432-1E820252AE33}"/>
              </a:ext>
            </a:extLst>
          </p:cNvPr>
          <p:cNvSpPr/>
          <p:nvPr/>
        </p:nvSpPr>
        <p:spPr>
          <a:xfrm>
            <a:off x="302302" y="805222"/>
            <a:ext cx="6653751" cy="1146178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664314-C60D-C944-9CCC-60E6BF23CD7B}"/>
              </a:ext>
            </a:extLst>
          </p:cNvPr>
          <p:cNvSpPr/>
          <p:nvPr/>
        </p:nvSpPr>
        <p:spPr>
          <a:xfrm>
            <a:off x="302302" y="2015164"/>
            <a:ext cx="6653750" cy="7162703"/>
          </a:xfrm>
          <a:prstGeom prst="rect">
            <a:avLst/>
          </a:prstGeom>
          <a:noFill/>
          <a:ln w="254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37B2F8-1201-FC46-A0F3-0B9AC926E90B}"/>
              </a:ext>
            </a:extLst>
          </p:cNvPr>
          <p:cNvSpPr txBox="1"/>
          <p:nvPr/>
        </p:nvSpPr>
        <p:spPr>
          <a:xfrm>
            <a:off x="4674857" y="346920"/>
            <a:ext cx="1350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SEC31B</a:t>
            </a:r>
          </a:p>
        </p:txBody>
      </p:sp>
    </p:spTree>
    <p:extLst>
      <p:ext uri="{BB962C8B-B14F-4D97-AF65-F5344CB8AC3E}">
        <p14:creationId xmlns:p14="http://schemas.microsoft.com/office/powerpoint/2010/main" val="130985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2649</TotalTime>
  <Words>209</Words>
  <Application>Microsoft Macintosh PowerPoint</Application>
  <PresentationFormat>Widescreen</PresentationFormat>
  <Paragraphs>89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 Unicode MS</vt:lpstr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36</cp:revision>
  <dcterms:created xsi:type="dcterms:W3CDTF">2020-04-10T11:37:06Z</dcterms:created>
  <dcterms:modified xsi:type="dcterms:W3CDTF">2020-04-13T15:21:08Z</dcterms:modified>
</cp:coreProperties>
</file>